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4"/>
  </p:notesMasterIdLst>
  <p:sldIdLst>
    <p:sldId id="256" r:id="rId4"/>
    <p:sldId id="258"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352" autoAdjust="0"/>
  </p:normalViewPr>
  <p:slideViewPr>
    <p:cSldViewPr>
      <p:cViewPr varScale="1">
        <p:scale>
          <a:sx n="70" d="100"/>
          <a:sy n="70" d="100"/>
        </p:scale>
        <p:origin x="1810"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323173788669673"/>
          <c:y val="6.5172030126668945E-2"/>
          <c:w val="0.68523268158895867"/>
          <c:h val="0.76208946707748493"/>
        </c:manualLayout>
      </c:layout>
      <c:lineChart>
        <c:grouping val="standard"/>
        <c:varyColors val="0"/>
        <c:ser>
          <c:idx val="0"/>
          <c:order val="0"/>
          <c:tx>
            <c:strRef>
              <c:f>Sheet1!$B$1</c:f>
              <c:strCache>
                <c:ptCount val="1"/>
                <c:pt idx="0">
                  <c:v>Demand</c:v>
                </c:pt>
              </c:strCache>
            </c:strRef>
          </c:tx>
          <c:marker>
            <c:symbol val="none"/>
          </c:marker>
          <c:cat>
            <c:numRef>
              <c:f>Sheet1!$A$2:$A$6</c:f>
              <c:numCache>
                <c:formatCode>#,##0</c:formatCode>
                <c:ptCount val="5"/>
                <c:pt idx="0">
                  <c:v>10000</c:v>
                </c:pt>
                <c:pt idx="1">
                  <c:v>20000</c:v>
                </c:pt>
                <c:pt idx="2">
                  <c:v>30000</c:v>
                </c:pt>
                <c:pt idx="3">
                  <c:v>40000</c:v>
                </c:pt>
                <c:pt idx="4">
                  <c:v>50000</c:v>
                </c:pt>
              </c:numCache>
            </c:numRef>
          </c:cat>
          <c:val>
            <c:numRef>
              <c:f>Sheet1!$B$2:$B$6</c:f>
              <c:numCache>
                <c:formatCode>"$"#,##0_);[Red]\("$"#,##0\)</c:formatCode>
                <c:ptCount val="5"/>
                <c:pt idx="0">
                  <c:v>40</c:v>
                </c:pt>
                <c:pt idx="1">
                  <c:v>30</c:v>
                </c:pt>
                <c:pt idx="2">
                  <c:v>20</c:v>
                </c:pt>
                <c:pt idx="3">
                  <c:v>10</c:v>
                </c:pt>
                <c:pt idx="4">
                  <c:v>5</c:v>
                </c:pt>
              </c:numCache>
            </c:numRef>
          </c:val>
          <c:smooth val="0"/>
        </c:ser>
        <c:ser>
          <c:idx val="1"/>
          <c:order val="1"/>
          <c:tx>
            <c:strRef>
              <c:f>Sheet1!$C$1</c:f>
              <c:strCache>
                <c:ptCount val="1"/>
                <c:pt idx="0">
                  <c:v>Supply</c:v>
                </c:pt>
              </c:strCache>
            </c:strRef>
          </c:tx>
          <c:marker>
            <c:symbol val="none"/>
          </c:marker>
          <c:cat>
            <c:numRef>
              <c:f>Sheet1!$A$2:$A$6</c:f>
              <c:numCache>
                <c:formatCode>#,##0</c:formatCode>
                <c:ptCount val="5"/>
                <c:pt idx="0">
                  <c:v>10000</c:v>
                </c:pt>
                <c:pt idx="1">
                  <c:v>20000</c:v>
                </c:pt>
                <c:pt idx="2">
                  <c:v>30000</c:v>
                </c:pt>
                <c:pt idx="3">
                  <c:v>40000</c:v>
                </c:pt>
                <c:pt idx="4">
                  <c:v>50000</c:v>
                </c:pt>
              </c:numCache>
            </c:numRef>
          </c:cat>
          <c:val>
            <c:numRef>
              <c:f>Sheet1!$C$2:$C$6</c:f>
              <c:numCache>
                <c:formatCode>"$"#,##0_);[Red]\("$"#,##0\)</c:formatCode>
                <c:ptCount val="5"/>
                <c:pt idx="0">
                  <c:v>5</c:v>
                </c:pt>
                <c:pt idx="1">
                  <c:v>10</c:v>
                </c:pt>
                <c:pt idx="2">
                  <c:v>20</c:v>
                </c:pt>
                <c:pt idx="3">
                  <c:v>30</c:v>
                </c:pt>
                <c:pt idx="4">
                  <c:v>40</c:v>
                </c:pt>
              </c:numCache>
            </c:numRef>
          </c:val>
          <c:smooth val="0"/>
        </c:ser>
        <c:dLbls>
          <c:showLegendKey val="0"/>
          <c:showVal val="0"/>
          <c:showCatName val="0"/>
          <c:showSerName val="0"/>
          <c:showPercent val="0"/>
          <c:showBubbleSize val="0"/>
        </c:dLbls>
        <c:smooth val="0"/>
        <c:axId val="292213424"/>
        <c:axId val="267309472"/>
      </c:lineChart>
      <c:catAx>
        <c:axId val="292213424"/>
        <c:scaling>
          <c:orientation val="minMax"/>
        </c:scaling>
        <c:delete val="0"/>
        <c:axPos val="b"/>
        <c:numFmt formatCode="#,##0" sourceLinked="1"/>
        <c:majorTickMark val="out"/>
        <c:minorTickMark val="none"/>
        <c:tickLblPos val="nextTo"/>
        <c:crossAx val="267309472"/>
        <c:crosses val="autoZero"/>
        <c:auto val="1"/>
        <c:lblAlgn val="ctr"/>
        <c:lblOffset val="100"/>
        <c:noMultiLvlLbl val="0"/>
      </c:catAx>
      <c:valAx>
        <c:axId val="267309472"/>
        <c:scaling>
          <c:orientation val="minMax"/>
        </c:scaling>
        <c:delete val="0"/>
        <c:axPos val="l"/>
        <c:majorGridlines/>
        <c:numFmt formatCode="&quot;$&quot;#,##0_);[Red]\(&quot;$&quot;#,##0\)" sourceLinked="1"/>
        <c:majorTickMark val="out"/>
        <c:minorTickMark val="none"/>
        <c:tickLblPos val="nextTo"/>
        <c:crossAx val="292213424"/>
        <c:crosses val="autoZero"/>
        <c:crossBetween val="between"/>
      </c:valAx>
    </c:plotArea>
    <c:legend>
      <c:legendPos val="r"/>
      <c:overlay val="0"/>
    </c:legend>
    <c:plotVisOnly val="1"/>
    <c:dispBlanksAs val="gap"/>
    <c:showDLblsOverMax val="0"/>
  </c:chart>
  <c:spPr>
    <a:solidFill>
      <a:schemeClr val="bg1"/>
    </a:solidFill>
    <a:ln w="38100">
      <a:solidFill>
        <a:schemeClr val="tx1"/>
      </a:solidFill>
    </a:ln>
  </c:spPr>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D7FBD3-73BD-4FCA-B1E8-2880732CB418}" type="datetimeFigureOut">
              <a:rPr lang="en-US" smtClean="0"/>
              <a:pPr/>
              <a:t>10/21/2015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284E45-9EB9-46A3-AB67-0E0ED6870FBD}" type="slidenum">
              <a:rPr lang="en-US" smtClean="0"/>
              <a:pPr/>
              <a:t>‹#›</a:t>
            </a:fld>
            <a:endParaRPr lang="en-US"/>
          </a:p>
        </p:txBody>
      </p:sp>
    </p:spTree>
    <p:extLst>
      <p:ext uri="{BB962C8B-B14F-4D97-AF65-F5344CB8AC3E}">
        <p14:creationId xmlns:p14="http://schemas.microsoft.com/office/powerpoint/2010/main" val="397100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 images used in this PowerPoint</a:t>
            </a:r>
            <a:r>
              <a:rPr lang="en-US" baseline="0" dirty="0" smtClean="0"/>
              <a:t> presentation are Microsoft Office clip art or taken from The Portal to Texas History (http://texashistory.unt.edu/). “</a:t>
            </a:r>
            <a:r>
              <a:rPr lang="en-US" dirty="0" smtClean="0"/>
              <a:t>The contents of The Portal to Texas History (digital content including images, text, and sound and video recordings) are made publicly available by the collection-holding partners for use in research, teaching, and private study.”</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D7284E45-9EB9-46A3-AB67-0E0ED6870FBD}" type="slidenum">
              <a:rPr lang="en-US" smtClean="0"/>
              <a:pPr/>
              <a:t>1</a:t>
            </a:fld>
            <a:endParaRPr lang="en-US"/>
          </a:p>
        </p:txBody>
      </p:sp>
    </p:spTree>
    <p:extLst>
      <p:ext uri="{BB962C8B-B14F-4D97-AF65-F5344CB8AC3E}">
        <p14:creationId xmlns:p14="http://schemas.microsoft.com/office/powerpoint/2010/main" val="1739774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 Prices dropped drastically, the price</a:t>
            </a:r>
            <a:r>
              <a:rPr lang="en-US" baseline="0" dirty="0" smtClean="0"/>
              <a:t> of cattle in the Southwest was only about $4 a head following the Civil War</a:t>
            </a:r>
            <a:r>
              <a:rPr lang="en-US" dirty="0" smtClean="0"/>
              <a:t> </a:t>
            </a:r>
          </a:p>
          <a:p>
            <a:endParaRPr lang="en-US" dirty="0" smtClean="0"/>
          </a:p>
          <a:p>
            <a:r>
              <a:rPr lang="en-US" dirty="0" smtClean="0"/>
              <a:t>Photo Citation: Mitchell, J. D.. Jam-up in close quarters, Photograph, June 22, 1910; digital image, (http://texashistory.unt.edu/ark:/67531/metapth64876 : accessed June 07, 2011), University of North Texas Libraries, The Portal to Texas History, http://texashistory.unt.edu; crediting Victoria College/ University of Houston-Victoria Library, Victoria, Texas. </a:t>
            </a:r>
          </a:p>
          <a:p>
            <a:endParaRPr lang="en-US" dirty="0"/>
          </a:p>
        </p:txBody>
      </p:sp>
      <p:sp>
        <p:nvSpPr>
          <p:cNvPr id="4" name="Slide Number Placeholder 3"/>
          <p:cNvSpPr>
            <a:spLocks noGrp="1"/>
          </p:cNvSpPr>
          <p:nvPr>
            <p:ph type="sldNum" sz="quarter" idx="10"/>
          </p:nvPr>
        </p:nvSpPr>
        <p:spPr/>
        <p:txBody>
          <a:bodyPr/>
          <a:lstStyle/>
          <a:p>
            <a:fld id="{D7284E45-9EB9-46A3-AB67-0E0ED6870FBD}" type="slidenum">
              <a:rPr lang="en-US" smtClean="0"/>
              <a:pPr/>
              <a:t>3</a:t>
            </a:fld>
            <a:endParaRPr lang="en-US"/>
          </a:p>
        </p:txBody>
      </p:sp>
    </p:spTree>
    <p:extLst>
      <p:ext uri="{BB962C8B-B14F-4D97-AF65-F5344CB8AC3E}">
        <p14:creationId xmlns:p14="http://schemas.microsoft.com/office/powerpoint/2010/main" val="138865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 The price was very low when the supply was very high.</a:t>
            </a:r>
          </a:p>
          <a:p>
            <a:endParaRPr lang="en-US" dirty="0" smtClean="0"/>
          </a:p>
          <a:p>
            <a:r>
              <a:rPr lang="en-US" dirty="0" smtClean="0"/>
              <a:t>Graph is taken from page 239 in </a:t>
            </a:r>
            <a:r>
              <a:rPr lang="en-US" i="1" dirty="0" smtClean="0"/>
              <a:t>Houghton Mifflin Social</a:t>
            </a:r>
            <a:r>
              <a:rPr lang="en-US" i="1" baseline="0" dirty="0" smtClean="0"/>
              <a:t> Studies: United States History. </a:t>
            </a:r>
            <a:r>
              <a:rPr lang="en-US" i="0" baseline="0" dirty="0" smtClean="0"/>
              <a:t>Teacher may also wish to read the section on page 239 titled “Demand and Supply for Cattle” with the class when analyzing this graph. Ask students to discuss the other trends they notice in the data.</a:t>
            </a:r>
            <a:endParaRPr lang="en-US" i="0" dirty="0"/>
          </a:p>
        </p:txBody>
      </p:sp>
      <p:sp>
        <p:nvSpPr>
          <p:cNvPr id="4" name="Slide Number Placeholder 3"/>
          <p:cNvSpPr>
            <a:spLocks noGrp="1"/>
          </p:cNvSpPr>
          <p:nvPr>
            <p:ph type="sldNum" sz="quarter" idx="10"/>
          </p:nvPr>
        </p:nvSpPr>
        <p:spPr/>
        <p:txBody>
          <a:bodyPr/>
          <a:lstStyle/>
          <a:p>
            <a:fld id="{D7284E45-9EB9-46A3-AB67-0E0ED6870FBD}" type="slidenum">
              <a:rPr lang="en-US" smtClean="0"/>
              <a:pPr/>
              <a:t>4</a:t>
            </a:fld>
            <a:endParaRPr lang="en-US"/>
          </a:p>
        </p:txBody>
      </p:sp>
    </p:spTree>
    <p:extLst>
      <p:ext uri="{BB962C8B-B14F-4D97-AF65-F5344CB8AC3E}">
        <p14:creationId xmlns:p14="http://schemas.microsoft.com/office/powerpoint/2010/main" val="24436151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Possible Answers:</a:t>
            </a:r>
          </a:p>
          <a:p>
            <a:pPr>
              <a:buFont typeface="Arial" pitchFamily="34" charset="0"/>
              <a:buChar char="•"/>
            </a:pPr>
            <a:r>
              <a:rPr lang="en-US" dirty="0" smtClean="0"/>
              <a:t>Stop raising</a:t>
            </a:r>
            <a:r>
              <a:rPr lang="en-US" baseline="0" dirty="0" smtClean="0"/>
              <a:t> so many cattle</a:t>
            </a:r>
          </a:p>
          <a:p>
            <a:pPr>
              <a:buFont typeface="Arial" pitchFamily="34" charset="0"/>
              <a:buChar char="•"/>
            </a:pPr>
            <a:r>
              <a:rPr lang="en-US" baseline="0" dirty="0" smtClean="0"/>
              <a:t>Raise other animals or grow other crops instead</a:t>
            </a:r>
          </a:p>
          <a:p>
            <a:pPr>
              <a:buFont typeface="Arial" pitchFamily="34" charset="0"/>
              <a:buChar char="•"/>
            </a:pPr>
            <a:r>
              <a:rPr lang="en-US" baseline="0" dirty="0" smtClean="0"/>
              <a:t>Find new places to sell the cattle</a:t>
            </a:r>
          </a:p>
          <a:p>
            <a:pPr>
              <a:buFont typeface="Arial" pitchFamily="34" charset="0"/>
              <a:buChar char="•"/>
            </a:pPr>
            <a:endParaRPr lang="en-US" baseline="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baseline="0" dirty="0" smtClean="0"/>
              <a:t>Photograph Citation: </a:t>
            </a:r>
            <a:r>
              <a:rPr lang="en-US" dirty="0" smtClean="0"/>
              <a:t>Rancher Watching Over Cattle, Photograph, </a:t>
            </a:r>
            <a:r>
              <a:rPr lang="en-US" dirty="0" err="1" smtClean="0"/>
              <a:t>n.d</a:t>
            </a:r>
            <a:r>
              <a:rPr lang="en-US" dirty="0" smtClean="0"/>
              <a:t>.; digital image, (http://texashistory.unt.edu/ark:/67531/metapth44467 : accessed June 07, 2011), University of North Texas Libraries, The Portal to Texas History, http://texashistory.unt.edu; crediting Cattle Raisers Museum, Fort Worth, Texas. </a:t>
            </a:r>
          </a:p>
          <a:p>
            <a:pPr>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D7284E45-9EB9-46A3-AB67-0E0ED6870FBD}" type="slidenum">
              <a:rPr lang="en-US" smtClean="0"/>
              <a:pPr/>
              <a:t>5</a:t>
            </a:fld>
            <a:endParaRPr lang="en-US"/>
          </a:p>
        </p:txBody>
      </p:sp>
    </p:spTree>
    <p:extLst>
      <p:ext uri="{BB962C8B-B14F-4D97-AF65-F5344CB8AC3E}">
        <p14:creationId xmlns:p14="http://schemas.microsoft.com/office/powerpoint/2010/main" val="485226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Photograph Citation:</a:t>
            </a:r>
            <a:r>
              <a:rPr lang="en-US" baseline="0" dirty="0" smtClean="0"/>
              <a:t> </a:t>
            </a:r>
            <a:r>
              <a:rPr lang="en-US" dirty="0" smtClean="0"/>
              <a:t>Cowboys Cooking in Plains Next to Mountain, Photograph, </a:t>
            </a:r>
            <a:r>
              <a:rPr lang="en-US" dirty="0" err="1" smtClean="0"/>
              <a:t>n.d</a:t>
            </a:r>
            <a:r>
              <a:rPr lang="en-US" dirty="0" smtClean="0"/>
              <a:t>.; digital image, (http://texashistory.unt.edu/ark:/67531/metapth44452 : accessed June 07, 2011), University of North Texas Libraries, The Portal to Texas History, http://texashistory.unt.edu; crediting Cattle Raisers Museum, Fort Worth, Texas. </a:t>
            </a:r>
          </a:p>
          <a:p>
            <a:endParaRPr lang="en-US" dirty="0"/>
          </a:p>
        </p:txBody>
      </p:sp>
      <p:sp>
        <p:nvSpPr>
          <p:cNvPr id="4" name="Slide Number Placeholder 3"/>
          <p:cNvSpPr>
            <a:spLocks noGrp="1"/>
          </p:cNvSpPr>
          <p:nvPr>
            <p:ph type="sldNum" sz="quarter" idx="10"/>
          </p:nvPr>
        </p:nvSpPr>
        <p:spPr/>
        <p:txBody>
          <a:bodyPr/>
          <a:lstStyle/>
          <a:p>
            <a:fld id="{D7284E45-9EB9-46A3-AB67-0E0ED6870FBD}" type="slidenum">
              <a:rPr lang="en-US" smtClean="0"/>
              <a:pPr/>
              <a:t>8</a:t>
            </a:fld>
            <a:endParaRPr lang="en-US"/>
          </a:p>
        </p:txBody>
      </p:sp>
    </p:spTree>
    <p:extLst>
      <p:ext uri="{BB962C8B-B14F-4D97-AF65-F5344CB8AC3E}">
        <p14:creationId xmlns:p14="http://schemas.microsoft.com/office/powerpoint/2010/main" val="1154313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Photograph Citation: Harvey </a:t>
            </a:r>
            <a:r>
              <a:rPr lang="en-US" dirty="0" err="1" smtClean="0"/>
              <a:t>Patteson</a:t>
            </a:r>
            <a:r>
              <a:rPr lang="en-US" dirty="0" smtClean="0"/>
              <a:t> &amp; Son Photographers. [Field of Longhorn Cattle], Photograph, </a:t>
            </a:r>
            <a:r>
              <a:rPr lang="en-US" dirty="0" err="1" smtClean="0"/>
              <a:t>n.d</a:t>
            </a:r>
            <a:r>
              <a:rPr lang="en-US" dirty="0" smtClean="0"/>
              <a:t>.; digital image, (http://texashistory.unt.edu/ark:/67531/metapth44332 : accessed June 07, 2011), University of North Texas Libraries, The Portal to Texas History, http://texashistory.unt.edu; crediting Cattle Raisers Museum, Fort Worth, Texas.</a:t>
            </a:r>
          </a:p>
          <a:p>
            <a:endParaRPr lang="en-US" dirty="0"/>
          </a:p>
        </p:txBody>
      </p:sp>
      <p:sp>
        <p:nvSpPr>
          <p:cNvPr id="4" name="Slide Number Placeholder 3"/>
          <p:cNvSpPr>
            <a:spLocks noGrp="1"/>
          </p:cNvSpPr>
          <p:nvPr>
            <p:ph type="sldNum" sz="quarter" idx="10"/>
          </p:nvPr>
        </p:nvSpPr>
        <p:spPr/>
        <p:txBody>
          <a:bodyPr/>
          <a:lstStyle/>
          <a:p>
            <a:fld id="{D7284E45-9EB9-46A3-AB67-0E0ED6870FBD}" type="slidenum">
              <a:rPr lang="en-US" smtClean="0"/>
              <a:pPr/>
              <a:t>9</a:t>
            </a:fld>
            <a:endParaRPr lang="en-US"/>
          </a:p>
        </p:txBody>
      </p:sp>
    </p:spTree>
    <p:extLst>
      <p:ext uri="{BB962C8B-B14F-4D97-AF65-F5344CB8AC3E}">
        <p14:creationId xmlns:p14="http://schemas.microsoft.com/office/powerpoint/2010/main" val="1178155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632DC8-C9E2-47FE-A232-6BA8923DC668}" type="datetimeFigureOut">
              <a:rPr lang="en-US" smtClean="0"/>
              <a:pPr/>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053A4-0F5D-49F7-9F62-CFF8E2CACD3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632DC8-C9E2-47FE-A232-6BA8923DC668}" type="datetimeFigureOut">
              <a:rPr lang="en-US" smtClean="0"/>
              <a:pPr/>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053A4-0F5D-49F7-9F62-CFF8E2CACD3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632DC8-C9E2-47FE-A232-6BA8923DC668}" type="datetimeFigureOut">
              <a:rPr lang="en-US" smtClean="0"/>
              <a:pPr/>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053A4-0F5D-49F7-9F62-CFF8E2CACD3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D632DC8-C9E2-47FE-A232-6BA8923DC668}" type="datetimeFigureOut">
              <a:rPr lang="en-US" smtClean="0"/>
              <a:pPr/>
              <a:t>10/21/2015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AA053A4-0F5D-49F7-9F62-CFF8E2CACD33}"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D632DC8-C9E2-47FE-A232-6BA8923DC668}" type="datetimeFigureOut">
              <a:rPr lang="en-US" smtClean="0"/>
              <a:pPr/>
              <a:t>10/21/2015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AA053A4-0F5D-49F7-9F62-CFF8E2CACD33}"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D632DC8-C9E2-47FE-A232-6BA8923DC668}" type="datetimeFigureOut">
              <a:rPr lang="en-US" smtClean="0"/>
              <a:pPr/>
              <a:t>10/21/2015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AA053A4-0F5D-49F7-9F62-CFF8E2CACD33}"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BD632DC8-C9E2-47FE-A232-6BA8923DC668}" type="datetimeFigureOut">
              <a:rPr lang="en-US" smtClean="0"/>
              <a:pPr/>
              <a:t>10/21/2015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7AA053A4-0F5D-49F7-9F62-CFF8E2CACD33}"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BD632DC8-C9E2-47FE-A232-6BA8923DC668}" type="datetimeFigureOut">
              <a:rPr lang="en-US" smtClean="0"/>
              <a:pPr/>
              <a:t>10/21/2015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7AA053A4-0F5D-49F7-9F62-CFF8E2CACD33}"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D632DC8-C9E2-47FE-A232-6BA8923DC668}" type="datetimeFigureOut">
              <a:rPr lang="en-US" smtClean="0"/>
              <a:pPr/>
              <a:t>10/21/2015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7AA053A4-0F5D-49F7-9F62-CFF8E2CACD33}"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D632DC8-C9E2-47FE-A232-6BA8923DC668}" type="datetimeFigureOut">
              <a:rPr lang="en-US" smtClean="0"/>
              <a:pPr/>
              <a:t>10/21/2015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AA053A4-0F5D-49F7-9F62-CFF8E2CACD33}"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D632DC8-C9E2-47FE-A232-6BA8923DC668}" type="datetimeFigureOut">
              <a:rPr lang="en-US" smtClean="0"/>
              <a:pPr/>
              <a:t>10/21/2015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AA053A4-0F5D-49F7-9F62-CFF8E2CACD3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632DC8-C9E2-47FE-A232-6BA8923DC668}" type="datetimeFigureOut">
              <a:rPr lang="en-US" smtClean="0"/>
              <a:pPr/>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053A4-0F5D-49F7-9F62-CFF8E2CACD33}"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D632DC8-C9E2-47FE-A232-6BA8923DC668}" type="datetimeFigureOut">
              <a:rPr lang="en-US" smtClean="0"/>
              <a:pPr/>
              <a:t>10/21/2015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AA053A4-0F5D-49F7-9F62-CFF8E2CACD33}"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D632DC8-C9E2-47FE-A232-6BA8923DC668}" type="datetimeFigureOut">
              <a:rPr lang="en-US" smtClean="0"/>
              <a:pPr/>
              <a:t>10/21/2015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AA053A4-0F5D-49F7-9F62-CFF8E2CACD33}"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D632DC8-C9E2-47FE-A232-6BA8923DC668}" type="datetimeFigureOut">
              <a:rPr lang="en-US" smtClean="0"/>
              <a:pPr/>
              <a:t>10/21/2015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AA053A4-0F5D-49F7-9F62-CFF8E2CACD33}"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D632DC8-C9E2-47FE-A232-6BA8923DC668}" type="datetimeFigureOut">
              <a:rPr lang="en-US" smtClean="0"/>
              <a:pPr/>
              <a:t>10/21/2015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AA053A4-0F5D-49F7-9F62-CFF8E2CACD33}"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D632DC8-C9E2-47FE-A232-6BA8923DC668}" type="datetimeFigureOut">
              <a:rPr lang="en-US" smtClean="0"/>
              <a:pPr/>
              <a:t>10/21/2015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AA053A4-0F5D-49F7-9F62-CFF8E2CACD33}"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BD632DC8-C9E2-47FE-A232-6BA8923DC668}" type="datetimeFigureOut">
              <a:rPr lang="en-US" smtClean="0"/>
              <a:pPr/>
              <a:t>10/21/2015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7AA053A4-0F5D-49F7-9F62-CFF8E2CACD33}"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BD632DC8-C9E2-47FE-A232-6BA8923DC668}" type="datetimeFigureOut">
              <a:rPr lang="en-US" smtClean="0"/>
              <a:pPr/>
              <a:t>10/21/2015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7AA053A4-0F5D-49F7-9F62-CFF8E2CACD33}"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D632DC8-C9E2-47FE-A232-6BA8923DC668}" type="datetimeFigureOut">
              <a:rPr lang="en-US" smtClean="0"/>
              <a:pPr/>
              <a:t>10/21/2015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7AA053A4-0F5D-49F7-9F62-CFF8E2CACD33}"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D632DC8-C9E2-47FE-A232-6BA8923DC668}" type="datetimeFigureOut">
              <a:rPr lang="en-US" smtClean="0"/>
              <a:pPr/>
              <a:t>10/21/2015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AA053A4-0F5D-49F7-9F62-CFF8E2CACD33}"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D632DC8-C9E2-47FE-A232-6BA8923DC668}" type="datetimeFigureOut">
              <a:rPr lang="en-US" smtClean="0"/>
              <a:pPr/>
              <a:t>10/21/2015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AA053A4-0F5D-49F7-9F62-CFF8E2CACD3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632DC8-C9E2-47FE-A232-6BA8923DC668}" type="datetimeFigureOut">
              <a:rPr lang="en-US" smtClean="0"/>
              <a:pPr/>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053A4-0F5D-49F7-9F62-CFF8E2CACD33}"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D632DC8-C9E2-47FE-A232-6BA8923DC668}" type="datetimeFigureOut">
              <a:rPr lang="en-US" smtClean="0"/>
              <a:pPr/>
              <a:t>10/21/2015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AA053A4-0F5D-49F7-9F62-CFF8E2CACD33}"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D632DC8-C9E2-47FE-A232-6BA8923DC668}" type="datetimeFigureOut">
              <a:rPr lang="en-US" smtClean="0"/>
              <a:pPr/>
              <a:t>10/21/2015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AA053A4-0F5D-49F7-9F62-CFF8E2CACD3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632DC8-C9E2-47FE-A232-6BA8923DC668}" type="datetimeFigureOut">
              <a:rPr lang="en-US" smtClean="0"/>
              <a:pPr/>
              <a:t>10/21/2015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A053A4-0F5D-49F7-9F62-CFF8E2CACD3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632DC8-C9E2-47FE-A232-6BA8923DC668}" type="datetimeFigureOut">
              <a:rPr lang="en-US" smtClean="0"/>
              <a:pPr/>
              <a:t>10/21/2015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A053A4-0F5D-49F7-9F62-CFF8E2CACD3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632DC8-C9E2-47FE-A232-6BA8923DC668}" type="datetimeFigureOut">
              <a:rPr lang="en-US" smtClean="0"/>
              <a:pPr/>
              <a:t>10/21/2015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A053A4-0F5D-49F7-9F62-CFF8E2CACD3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632DC8-C9E2-47FE-A232-6BA8923DC668}" type="datetimeFigureOut">
              <a:rPr lang="en-US" smtClean="0"/>
              <a:pPr/>
              <a:t>10/21/2015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A053A4-0F5D-49F7-9F62-CFF8E2CACD3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632DC8-C9E2-47FE-A232-6BA8923DC668}" type="datetimeFigureOut">
              <a:rPr lang="en-US" smtClean="0"/>
              <a:pPr/>
              <a:t>10/21/2015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A053A4-0F5D-49F7-9F62-CFF8E2CACD3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632DC8-C9E2-47FE-A232-6BA8923DC668}" type="datetimeFigureOut">
              <a:rPr lang="en-US" smtClean="0"/>
              <a:pPr/>
              <a:t>10/21/2015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A053A4-0F5D-49F7-9F62-CFF8E2CACD3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632DC8-C9E2-47FE-A232-6BA8923DC668}" type="datetimeFigureOut">
              <a:rPr lang="en-US" smtClean="0"/>
              <a:pPr/>
              <a:t>10/21/2015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A053A4-0F5D-49F7-9F62-CFF8E2CACD3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7" name="QuestionShape"/>
          <p:cNvSpPr/>
          <p:nvPr userDrawn="1"/>
        </p:nvSpPr>
        <p:spPr>
          <a:xfrm>
            <a:off x="127000" y="127000"/>
            <a:ext cx="8890000" cy="2857500"/>
          </a:xfrm>
          <a:prstGeom prst="rect">
            <a:avLst/>
          </a:prstGeom>
        </p:spPr>
        <p:txBody>
          <a:bodyPr vert="horz" lIns="91440" tIns="45720" rIns="91440" bIns="45720" rtlCol="0" anchor="ctr">
            <a:normAutofit/>
          </a:bodyPr>
          <a:lstStyle/>
          <a:p>
            <a:pPr algn="ctr" defTabSz="914400" rtl="0" eaLnBrk="1" latinLnBrk="0" hangingPunct="1">
              <a:spcBef>
                <a:spcPct val="0"/>
              </a:spcBef>
              <a:buNone/>
            </a:pPr>
            <a:r>
              <a:rPr lang="en-US" sz="4400" kern="1200" smtClean="0">
                <a:solidFill>
                  <a:schemeClr val="tx1"/>
                </a:solidFill>
                <a:latin typeface="+mj-lt"/>
                <a:ea typeface="+mj-ea"/>
                <a:cs typeface="+mj-cs"/>
              </a:rPr>
              <a:t>iRespond Question Master</a:t>
            </a:r>
          </a:p>
        </p:txBody>
      </p:sp>
      <p:sp>
        <p:nvSpPr>
          <p:cNvPr id="8" name="AShape"/>
          <p:cNvSpPr/>
          <p:nvPr userDrawn="1"/>
        </p:nvSpPr>
        <p:spPr>
          <a:xfrm>
            <a:off x="127000" y="3111500"/>
            <a:ext cx="8890000" cy="711200"/>
          </a:xfrm>
          <a:prstGeom prst="rect">
            <a:avLst/>
          </a:prstGeom>
        </p:spPr>
        <p:txBody>
          <a:bodyPr vert="horz" lIns="91440" tIns="45720" rIns="91440" bIns="45720" rtlCol="0">
            <a:normAutofit/>
          </a:bodyPr>
          <a:lstStyle/>
          <a:p>
            <a:pPr algn="l" defTabSz="914400" rtl="0" eaLnBrk="1" latinLnBrk="0" hangingPunct="1">
              <a:spcBef>
                <a:spcPct val="20000"/>
              </a:spcBef>
              <a:buFont typeface="Arial" pitchFamily="34" charset="0"/>
            </a:pPr>
            <a:r>
              <a:rPr lang="en-US" sz="3200" kern="1200" smtClean="0">
                <a:solidFill>
                  <a:schemeClr val="tx1"/>
                </a:solidFill>
                <a:latin typeface="+mn-lt"/>
                <a:ea typeface="+mn-ea"/>
                <a:cs typeface="+mn-cs"/>
              </a:rPr>
              <a:t>A.) Response A</a:t>
            </a:r>
          </a:p>
        </p:txBody>
      </p:sp>
      <p:sp>
        <p:nvSpPr>
          <p:cNvPr id="9" name="BShape"/>
          <p:cNvSpPr/>
          <p:nvPr userDrawn="1"/>
        </p:nvSpPr>
        <p:spPr>
          <a:xfrm>
            <a:off x="127000" y="3835400"/>
            <a:ext cx="8890000" cy="711200"/>
          </a:xfrm>
          <a:prstGeom prst="rect">
            <a:avLst/>
          </a:prstGeom>
        </p:spPr>
        <p:txBody>
          <a:bodyPr vert="horz" lIns="91440" tIns="45720" rIns="91440" bIns="45720" rtlCol="0">
            <a:normAutofit/>
          </a:bodyPr>
          <a:lstStyle/>
          <a:p>
            <a:pPr algn="l" defTabSz="914400" rtl="0" eaLnBrk="1" latinLnBrk="0" hangingPunct="1">
              <a:spcBef>
                <a:spcPct val="20000"/>
              </a:spcBef>
              <a:buFont typeface="Arial" pitchFamily="34" charset="0"/>
            </a:pPr>
            <a:r>
              <a:rPr lang="en-US" sz="3200" kern="1200" smtClean="0">
                <a:solidFill>
                  <a:schemeClr val="tx1"/>
                </a:solidFill>
                <a:latin typeface="+mn-lt"/>
                <a:ea typeface="+mn-ea"/>
                <a:cs typeface="+mn-cs"/>
              </a:rPr>
              <a:t>B.) Response B</a:t>
            </a:r>
          </a:p>
        </p:txBody>
      </p:sp>
      <p:sp>
        <p:nvSpPr>
          <p:cNvPr id="10" name="CShape"/>
          <p:cNvSpPr/>
          <p:nvPr userDrawn="1"/>
        </p:nvSpPr>
        <p:spPr>
          <a:xfrm>
            <a:off x="127000" y="4559300"/>
            <a:ext cx="8890000" cy="711200"/>
          </a:xfrm>
          <a:prstGeom prst="rect">
            <a:avLst/>
          </a:prstGeom>
        </p:spPr>
        <p:txBody>
          <a:bodyPr vert="horz" lIns="91440" tIns="45720" rIns="91440" bIns="45720" rtlCol="0">
            <a:normAutofit/>
          </a:bodyPr>
          <a:lstStyle/>
          <a:p>
            <a:pPr algn="l" defTabSz="914400" rtl="0" eaLnBrk="1" latinLnBrk="0" hangingPunct="1">
              <a:spcBef>
                <a:spcPct val="20000"/>
              </a:spcBef>
              <a:buFont typeface="Arial" pitchFamily="34" charset="0"/>
            </a:pPr>
            <a:r>
              <a:rPr lang="en-US" sz="3200" kern="1200" smtClean="0">
                <a:solidFill>
                  <a:schemeClr val="tx1"/>
                </a:solidFill>
                <a:latin typeface="+mn-lt"/>
                <a:ea typeface="+mn-ea"/>
                <a:cs typeface="+mn-cs"/>
              </a:rPr>
              <a:t>C.) Response C</a:t>
            </a:r>
          </a:p>
        </p:txBody>
      </p:sp>
      <p:sp>
        <p:nvSpPr>
          <p:cNvPr id="11" name="DShape"/>
          <p:cNvSpPr/>
          <p:nvPr userDrawn="1"/>
        </p:nvSpPr>
        <p:spPr>
          <a:xfrm>
            <a:off x="127000" y="5283200"/>
            <a:ext cx="8890000" cy="711200"/>
          </a:xfrm>
          <a:prstGeom prst="rect">
            <a:avLst/>
          </a:prstGeom>
        </p:spPr>
        <p:txBody>
          <a:bodyPr vert="horz" lIns="91440" tIns="45720" rIns="91440" bIns="45720" rtlCol="0">
            <a:normAutofit/>
          </a:bodyPr>
          <a:lstStyle/>
          <a:p>
            <a:pPr algn="l" defTabSz="914400" rtl="0" eaLnBrk="1" latinLnBrk="0" hangingPunct="1">
              <a:spcBef>
                <a:spcPct val="20000"/>
              </a:spcBef>
              <a:buFont typeface="Arial" pitchFamily="34" charset="0"/>
            </a:pPr>
            <a:r>
              <a:rPr lang="en-US" sz="3200" kern="1200" smtClean="0">
                <a:solidFill>
                  <a:schemeClr val="tx1"/>
                </a:solidFill>
                <a:latin typeface="+mn-lt"/>
                <a:ea typeface="+mn-ea"/>
                <a:cs typeface="+mn-cs"/>
              </a:rPr>
              <a:t>D.) Response D</a:t>
            </a:r>
          </a:p>
        </p:txBody>
      </p:sp>
      <p:sp>
        <p:nvSpPr>
          <p:cNvPr id="12" name="EShape"/>
          <p:cNvSpPr/>
          <p:nvPr userDrawn="1"/>
        </p:nvSpPr>
        <p:spPr>
          <a:xfrm>
            <a:off x="127000" y="6007100"/>
            <a:ext cx="8890000" cy="711200"/>
          </a:xfrm>
          <a:prstGeom prst="rect">
            <a:avLst/>
          </a:prstGeom>
        </p:spPr>
        <p:txBody>
          <a:bodyPr vert="horz" lIns="91440" tIns="45720" rIns="91440" bIns="45720" rtlCol="0">
            <a:normAutofit/>
          </a:bodyPr>
          <a:lstStyle/>
          <a:p>
            <a:pPr algn="l" defTabSz="914400" rtl="0" eaLnBrk="1" latinLnBrk="0" hangingPunct="1">
              <a:spcBef>
                <a:spcPct val="20000"/>
              </a:spcBef>
              <a:buFont typeface="Arial" pitchFamily="34" charset="0"/>
            </a:pPr>
            <a:r>
              <a:rPr lang="en-US" sz="3200" kern="1200" smtClean="0">
                <a:solidFill>
                  <a:schemeClr val="tx1"/>
                </a:solidFill>
                <a:latin typeface="+mn-lt"/>
                <a:ea typeface="+mn-ea"/>
                <a:cs typeface="+mn-cs"/>
              </a:rPr>
              <a:t>E.) Response E</a:t>
            </a:r>
          </a:p>
        </p:txBody>
      </p:sp>
      <p:sp>
        <p:nvSpPr>
          <p:cNvPr id="13" name="Percent"/>
          <p:cNvSpPr/>
          <p:nvPr userDrawn="1"/>
        </p:nvSpPr>
        <p:spPr>
          <a:xfrm>
            <a:off x="6350000" y="254000"/>
            <a:ext cx="2540000" cy="508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algn="ctr"/>
            <a:r>
              <a:rPr lang="en-US" sz="1400" smtClean="0">
                <a:solidFill>
                  <a:srgbClr val="000000"/>
                </a:solidFill>
              </a:rPr>
              <a:t>Percent Complete 100%</a:t>
            </a:r>
            <a:endParaRPr lang="en-US" sz="1400">
              <a:solidFill>
                <a:srgbClr val="000000"/>
              </a:solidFill>
            </a:endParaRPr>
          </a:p>
        </p:txBody>
      </p:sp>
      <p:sp>
        <p:nvSpPr>
          <p:cNvPr id="14" name="Timer"/>
          <p:cNvSpPr/>
          <p:nvPr userDrawn="1"/>
        </p:nvSpPr>
        <p:spPr>
          <a:xfrm>
            <a:off x="254000" y="254000"/>
            <a:ext cx="2540000" cy="508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algn="ctr"/>
            <a:r>
              <a:rPr lang="en-US" sz="1400" smtClean="0">
                <a:solidFill>
                  <a:srgbClr val="000000"/>
                </a:solidFill>
              </a:rPr>
              <a:t>00:30</a:t>
            </a:r>
            <a:endParaRPr lang="en-US" sz="1400">
              <a:solidFill>
                <a:srgbClr val="000000"/>
              </a:solidFill>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75000"/>
          </a:schemeClr>
        </a:solidFill>
        <a:effectLst/>
      </p:bgPr>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1" name="PercentLabel1"/>
            <p:cNvSpPr/>
            <p:nvPr userDrawn="1"/>
          </p:nvSpPr>
          <p:spPr>
            <a:xfrm>
              <a:off x="28575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4" name="PercentLabel2"/>
            <p:cNvSpPr/>
            <p:nvPr userDrawn="1"/>
          </p:nvSpPr>
          <p:spPr>
            <a:xfrm>
              <a:off x="44450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7" name="PercentLabel3"/>
            <p:cNvSpPr/>
            <p:nvPr userDrawn="1"/>
          </p:nvSpPr>
          <p:spPr>
            <a:xfrm>
              <a:off x="60325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0" name="PercentLabel4"/>
            <p:cNvSpPr/>
            <p:nvPr userDrawn="1"/>
          </p:nvSpPr>
          <p:spPr>
            <a:xfrm>
              <a:off x="76200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3" name="XValueLabel1"/>
            <p:cNvSpPr/>
            <p:nvPr userDrawn="1"/>
          </p:nvSpPr>
          <p:spPr>
            <a:xfrm>
              <a:off x="28575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6" name="XValueLabel2"/>
            <p:cNvSpPr/>
            <p:nvPr userDrawn="1"/>
          </p:nvSpPr>
          <p:spPr>
            <a:xfrm>
              <a:off x="44450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9" name="XValueLabel3"/>
            <p:cNvSpPr/>
            <p:nvPr userDrawn="1"/>
          </p:nvSpPr>
          <p:spPr>
            <a:xfrm>
              <a:off x="60325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2" name="XValueLabel4"/>
            <p:cNvSpPr/>
            <p:nvPr userDrawn="1"/>
          </p:nvSpPr>
          <p:spPr>
            <a:xfrm>
              <a:off x="76200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8" name="YValueLabel1"/>
            <p:cNvSpPr/>
            <p:nvPr userDrawn="1"/>
          </p:nvSpPr>
          <p:spPr>
            <a:xfrm>
              <a:off x="254000" y="4381500"/>
              <a:ext cx="762000" cy="127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0" name="YValueLabel2"/>
            <p:cNvSpPr/>
            <p:nvPr userDrawn="1"/>
          </p:nvSpPr>
          <p:spPr>
            <a:xfrm>
              <a:off x="254000" y="3111500"/>
              <a:ext cx="762000" cy="127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2" name="YValueLabel3"/>
            <p:cNvSpPr/>
            <p:nvPr userDrawn="1"/>
          </p:nvSpPr>
          <p:spPr>
            <a:xfrm>
              <a:off x="254000" y="1841500"/>
              <a:ext cx="762000" cy="127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924800" cy="1470025"/>
          </a:xfrm>
        </p:spPr>
        <p:txBody>
          <a:bodyPr/>
          <a:lstStyle/>
          <a:p>
            <a:r>
              <a:rPr lang="en-US" b="1" dirty="0" smtClean="0"/>
              <a:t>The Economics of Cattle Trails</a:t>
            </a:r>
            <a:endParaRPr lang="en-US" b="1" dirty="0"/>
          </a:p>
        </p:txBody>
      </p:sp>
      <p:sp>
        <p:nvSpPr>
          <p:cNvPr id="3" name="Subtitle 2"/>
          <p:cNvSpPr>
            <a:spLocks noGrp="1"/>
          </p:cNvSpPr>
          <p:nvPr>
            <p:ph type="subTitle" idx="1"/>
          </p:nvPr>
        </p:nvSpPr>
        <p:spPr>
          <a:xfrm>
            <a:off x="457200" y="4648200"/>
            <a:ext cx="8077200" cy="1752600"/>
          </a:xfrm>
        </p:spPr>
        <p:txBody>
          <a:bodyPr>
            <a:normAutofit fontScale="25000" lnSpcReduction="20000"/>
          </a:bodyPr>
          <a:lstStyle/>
          <a:p>
            <a:pPr algn="l"/>
            <a:r>
              <a:rPr lang="en-US" sz="8800" b="1" dirty="0" smtClean="0">
                <a:solidFill>
                  <a:schemeClr val="tx1"/>
                </a:solidFill>
              </a:rPr>
              <a:t>SS5E1 The student will use the basic economic concepts of trade, opportunity cost, specialization, voluntary exchange, productivity, and price incentives to illustrate historical events. </a:t>
            </a:r>
          </a:p>
          <a:p>
            <a:pPr algn="l"/>
            <a:r>
              <a:rPr lang="en-US" sz="8800" dirty="0" smtClean="0">
                <a:solidFill>
                  <a:schemeClr val="tx1"/>
                </a:solidFill>
              </a:rPr>
              <a:t>b. Explain how price incentives affect people’s behavior and choices (such as decisions to participate in cattle trails because of increased beef prices). </a:t>
            </a:r>
          </a:p>
          <a:p>
            <a:endParaRPr lang="en-US" dirty="0"/>
          </a:p>
        </p:txBody>
      </p:sp>
      <p:pic>
        <p:nvPicPr>
          <p:cNvPr id="6146" name="Picture 2" descr="C:\Documents and Settings\KEP17452\Local Settings\Temporary Internet Files\Content.IE5\4J6CDW4E\MC900216828[1].wmf"/>
          <p:cNvPicPr>
            <a:picLocks noChangeAspect="1" noChangeArrowheads="1"/>
          </p:cNvPicPr>
          <p:nvPr/>
        </p:nvPicPr>
        <p:blipFill>
          <a:blip r:embed="rId3" cstate="print"/>
          <a:srcRect/>
          <a:stretch>
            <a:fillRect/>
          </a:stretch>
        </p:blipFill>
        <p:spPr bwMode="auto">
          <a:xfrm>
            <a:off x="1524000" y="1600200"/>
            <a:ext cx="5764856" cy="295900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Autofit/>
          </a:bodyPr>
          <a:lstStyle/>
          <a:p>
            <a:r>
              <a:rPr lang="en-US" sz="3000" dirty="0" smtClean="0"/>
              <a:t>Choose one of the tasks below to demonstrate your understanding of the economics of cattle trails.</a:t>
            </a:r>
            <a:endParaRPr lang="en-US" sz="3000" dirty="0"/>
          </a:p>
        </p:txBody>
      </p:sp>
      <p:graphicFrame>
        <p:nvGraphicFramePr>
          <p:cNvPr id="4" name="Content Placeholder 3"/>
          <p:cNvGraphicFramePr>
            <a:graphicFrameLocks noGrp="1"/>
          </p:cNvGraphicFramePr>
          <p:nvPr>
            <p:ph idx="1"/>
          </p:nvPr>
        </p:nvGraphicFramePr>
        <p:xfrm>
          <a:off x="457200" y="1524000"/>
          <a:ext cx="8229600" cy="5128260"/>
        </p:xfrm>
        <a:graphic>
          <a:graphicData uri="http://schemas.openxmlformats.org/drawingml/2006/table">
            <a:tbl>
              <a:tblPr firstRow="1" bandRow="1">
                <a:tableStyleId>{5C22544A-7EE6-4342-B048-85BDC9FD1C3A}</a:tableStyleId>
              </a:tblPr>
              <a:tblGrid>
                <a:gridCol w="4114800"/>
                <a:gridCol w="4114800"/>
              </a:tblGrid>
              <a:tr h="2476500">
                <a:tc>
                  <a:txBody>
                    <a:bodyPr/>
                    <a:lstStyle/>
                    <a:p>
                      <a:r>
                        <a:rPr lang="en-US" sz="2400" b="0" dirty="0" smtClean="0">
                          <a:solidFill>
                            <a:schemeClr val="tx1"/>
                          </a:solidFill>
                        </a:rPr>
                        <a:t>Imagine that</a:t>
                      </a:r>
                      <a:r>
                        <a:rPr lang="en-US" sz="2400" b="0" baseline="0" dirty="0" smtClean="0">
                          <a:solidFill>
                            <a:schemeClr val="tx1"/>
                          </a:solidFill>
                        </a:rPr>
                        <a:t> y</a:t>
                      </a:r>
                      <a:r>
                        <a:rPr lang="en-US" sz="2400" b="0" dirty="0" smtClean="0">
                          <a:solidFill>
                            <a:schemeClr val="tx1"/>
                          </a:solidFill>
                        </a:rPr>
                        <a:t>ou are a stockyard</a:t>
                      </a:r>
                      <a:r>
                        <a:rPr lang="en-US" sz="2400" b="0" baseline="0" dirty="0" smtClean="0">
                          <a:solidFill>
                            <a:schemeClr val="tx1"/>
                          </a:solidFill>
                        </a:rPr>
                        <a:t> boss in Abilene, Kansas. </a:t>
                      </a:r>
                      <a:r>
                        <a:rPr lang="en-US" sz="2400" b="0" dirty="0" smtClean="0">
                          <a:solidFill>
                            <a:schemeClr val="tx1"/>
                          </a:solidFill>
                        </a:rPr>
                        <a:t>Write a letter to a Texas rancher explaining why he will make a lot of money if he drives the cattle to Abilene.</a:t>
                      </a:r>
                      <a:endParaRPr 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2400" b="0" dirty="0" smtClean="0">
                        <a:solidFill>
                          <a:schemeClr val="tx1"/>
                        </a:solidFill>
                      </a:endParaRPr>
                    </a:p>
                    <a:p>
                      <a:r>
                        <a:rPr lang="en-US" sz="2400" b="0" dirty="0" smtClean="0">
                          <a:solidFill>
                            <a:schemeClr val="tx1"/>
                          </a:solidFill>
                        </a:rPr>
                        <a:t>Create a song</a:t>
                      </a:r>
                      <a:r>
                        <a:rPr lang="en-US" sz="2400" b="0" baseline="0" dirty="0" smtClean="0">
                          <a:solidFill>
                            <a:schemeClr val="tx1"/>
                          </a:solidFill>
                        </a:rPr>
                        <a:t> that cowboys might sing on the trail about why they are making this long journey.</a:t>
                      </a:r>
                      <a:endParaRPr 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765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0" dirty="0" smtClean="0">
                          <a:solidFill>
                            <a:schemeClr val="tx1"/>
                          </a:solidFill>
                        </a:rPr>
                        <a:t>Pantomime the reasons why ranchers</a:t>
                      </a:r>
                      <a:r>
                        <a:rPr lang="en-US" sz="2400" b="0" baseline="0" dirty="0" smtClean="0">
                          <a:solidFill>
                            <a:schemeClr val="tx1"/>
                          </a:solidFill>
                        </a:rPr>
                        <a:t> chose to drive their cattle to railheads in other states. After you show your pantomime to the class, you should explain the meaning of what you did.</a:t>
                      </a:r>
                      <a:endParaRPr 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0" dirty="0" smtClean="0">
                          <a:solidFill>
                            <a:schemeClr val="tx1"/>
                          </a:solidFill>
                        </a:rPr>
                        <a:t>Design</a:t>
                      </a:r>
                      <a:r>
                        <a:rPr lang="en-US" sz="2400" b="0" baseline="0" dirty="0" smtClean="0">
                          <a:solidFill>
                            <a:schemeClr val="tx1"/>
                          </a:solidFill>
                        </a:rPr>
                        <a:t> a poster encouraging ranchers to drive their cattle to a railhead. Make your poster visually appealing but also make it clear why ranchers should make this choice.</a:t>
                      </a:r>
                      <a:endParaRPr lang="en-US" sz="24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land and climate in Texas were perfect for raising cattle!</a:t>
            </a:r>
            <a:endParaRPr lang="en-US" dirty="0"/>
          </a:p>
        </p:txBody>
      </p:sp>
      <p:pic>
        <p:nvPicPr>
          <p:cNvPr id="3073" name="Picture 1" descr="medium image"/>
          <p:cNvPicPr>
            <a:picLocks noChangeAspect="1" noChangeArrowheads="1"/>
          </p:cNvPicPr>
          <p:nvPr/>
        </p:nvPicPr>
        <p:blipFill>
          <a:blip r:embed="rId2" cstate="print"/>
          <a:srcRect/>
          <a:stretch>
            <a:fillRect/>
          </a:stretch>
        </p:blipFill>
        <p:spPr bwMode="auto">
          <a:xfrm>
            <a:off x="1600200" y="1502555"/>
            <a:ext cx="5711819" cy="4104350"/>
          </a:xfrm>
          <a:prstGeom prst="rect">
            <a:avLst/>
          </a:prstGeom>
          <a:noFill/>
          <a:ln w="12700">
            <a:solidFill>
              <a:schemeClr val="tx1"/>
            </a:solidFill>
          </a:ln>
        </p:spPr>
      </p:pic>
      <p:sp>
        <p:nvSpPr>
          <p:cNvPr id="8" name="TextBox 7"/>
          <p:cNvSpPr txBox="1"/>
          <p:nvPr/>
        </p:nvSpPr>
        <p:spPr>
          <a:xfrm>
            <a:off x="228600" y="5715000"/>
            <a:ext cx="8763000" cy="923330"/>
          </a:xfrm>
          <a:prstGeom prst="rect">
            <a:avLst/>
          </a:prstGeom>
          <a:noFill/>
        </p:spPr>
        <p:txBody>
          <a:bodyPr wrap="square" rtlCol="0">
            <a:spAutoFit/>
          </a:bodyPr>
          <a:lstStyle/>
          <a:p>
            <a:pPr algn="ctr"/>
            <a:r>
              <a:rPr lang="en-US" sz="1200" dirty="0" smtClean="0"/>
              <a:t>Cattle Grazing near a Large Wooden Windmill, Photograph, </a:t>
            </a:r>
            <a:r>
              <a:rPr lang="en-US" sz="1200" dirty="0" err="1" smtClean="0"/>
              <a:t>n.d</a:t>
            </a:r>
            <a:r>
              <a:rPr lang="en-US" sz="1200" dirty="0" smtClean="0"/>
              <a:t>.; digital image, (http://texashistory.unt.edu/ark:/67531/metapth43215 : accessed June 06, 2011), University of North Texas Libraries, The Portal to Texas History, http://texashistory.unt.edu; crediting Cattle Raisers Museum, Fort Worth, Texas.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Since it was easy to raise cattle in Texas, ranchers raised lots and lots of them.</a:t>
            </a:r>
            <a:endParaRPr lang="en-US" sz="3600" dirty="0"/>
          </a:p>
        </p:txBody>
      </p:sp>
      <p:sp>
        <p:nvSpPr>
          <p:cNvPr id="4" name="Title 1"/>
          <p:cNvSpPr txBox="1">
            <a:spLocks/>
          </p:cNvSpPr>
          <p:nvPr/>
        </p:nvSpPr>
        <p:spPr>
          <a:xfrm>
            <a:off x="457200" y="5410200"/>
            <a:ext cx="8229600" cy="1143000"/>
          </a:xfrm>
          <a:prstGeom prst="rect">
            <a:avLst/>
          </a:prstGeom>
        </p:spPr>
        <p:txBody>
          <a:bodyPr vert="horz" lIns="91440" tIns="45720" rIns="91440" bIns="45720" rtlCol="0" anchor="ctr">
            <a:normAutofit fontScale="7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What do you think happened</a:t>
            </a:r>
            <a:r>
              <a:rPr kumimoji="0" lang="en-US" sz="4400" b="0" i="0" u="none" strike="noStrike" kern="1200" cap="none" spc="0" normalizeH="0" noProof="0" dirty="0" smtClean="0">
                <a:ln>
                  <a:noFill/>
                </a:ln>
                <a:solidFill>
                  <a:schemeClr val="tx1"/>
                </a:solidFill>
                <a:effectLst/>
                <a:uLnTx/>
                <a:uFillTx/>
                <a:latin typeface="+mj-lt"/>
                <a:ea typeface="+mj-ea"/>
                <a:cs typeface="+mj-cs"/>
              </a:rPr>
              <a:t> to the prices of cattle in Texas since there were so many of them?</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pic>
        <p:nvPicPr>
          <p:cNvPr id="1026" name="Picture 2" descr="medium image"/>
          <p:cNvPicPr>
            <a:picLocks noChangeAspect="1" noChangeArrowheads="1"/>
          </p:cNvPicPr>
          <p:nvPr/>
        </p:nvPicPr>
        <p:blipFill>
          <a:blip r:embed="rId3" cstate="print"/>
          <a:srcRect/>
          <a:stretch>
            <a:fillRect/>
          </a:stretch>
        </p:blipFill>
        <p:spPr bwMode="auto">
          <a:xfrm>
            <a:off x="1371600" y="1371600"/>
            <a:ext cx="6248400" cy="4141797"/>
          </a:xfrm>
          <a:prstGeom prst="rect">
            <a:avLst/>
          </a:prstGeom>
          <a:noFill/>
          <a:ln w="28575">
            <a:solidFill>
              <a:schemeClr val="tx1"/>
            </a:solid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Take a look at the double line graph found on page 239 in your Social Studies book.</a:t>
            </a:r>
            <a:endParaRPr lang="en-US" sz="3600" dirty="0"/>
          </a:p>
        </p:txBody>
      </p:sp>
      <p:graphicFrame>
        <p:nvGraphicFramePr>
          <p:cNvPr id="4" name="Content Placeholder 3"/>
          <p:cNvGraphicFramePr>
            <a:graphicFrameLocks noGrp="1"/>
          </p:cNvGraphicFramePr>
          <p:nvPr>
            <p:ph idx="1"/>
          </p:nvPr>
        </p:nvGraphicFramePr>
        <p:xfrm>
          <a:off x="1066800" y="1524000"/>
          <a:ext cx="6781800" cy="3505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p:cNvSpPr txBox="1">
            <a:spLocks/>
          </p:cNvSpPr>
          <p:nvPr/>
        </p:nvSpPr>
        <p:spPr>
          <a:xfrm>
            <a:off x="533400" y="5181600"/>
            <a:ext cx="8229600"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600" dirty="0" smtClean="0">
                <a:latin typeface="+mj-lt"/>
                <a:ea typeface="+mj-ea"/>
                <a:cs typeface="+mj-cs"/>
              </a:rPr>
              <a:t>What happened to the price of cattle when the supply was very high?</a:t>
            </a:r>
            <a:endParaRPr kumimoji="0" lang="en-US" sz="36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1524000"/>
          </a:xfrm>
        </p:spPr>
        <p:txBody>
          <a:bodyPr>
            <a:noAutofit/>
          </a:bodyPr>
          <a:lstStyle/>
          <a:p>
            <a:r>
              <a:rPr lang="en-US" sz="3100" dirty="0" smtClean="0"/>
              <a:t>When the supply of cattle was very high, the price of the cattle was low. </a:t>
            </a:r>
            <a:br>
              <a:rPr lang="en-US" sz="3100" dirty="0" smtClean="0"/>
            </a:br>
            <a:r>
              <a:rPr lang="en-US" sz="3100" dirty="0" smtClean="0"/>
              <a:t>What might ranchers decide to do in this situation?</a:t>
            </a:r>
            <a:endParaRPr lang="en-US" sz="3100" dirty="0"/>
          </a:p>
        </p:txBody>
      </p:sp>
      <p:pic>
        <p:nvPicPr>
          <p:cNvPr id="45057" name="Picture 1" descr="medium image"/>
          <p:cNvPicPr>
            <a:picLocks noChangeAspect="1" noChangeArrowheads="1"/>
          </p:cNvPicPr>
          <p:nvPr/>
        </p:nvPicPr>
        <p:blipFill>
          <a:blip r:embed="rId3" cstate="print"/>
          <a:srcRect/>
          <a:stretch>
            <a:fillRect/>
          </a:stretch>
        </p:blipFill>
        <p:spPr bwMode="auto">
          <a:xfrm>
            <a:off x="2209800" y="2362200"/>
            <a:ext cx="5067300" cy="4140708"/>
          </a:xfrm>
          <a:prstGeom prst="rect">
            <a:avLst/>
          </a:prstGeom>
          <a:noFill/>
          <a:ln w="28575">
            <a:solidFill>
              <a:schemeClr val="tx1"/>
            </a:solidFill>
          </a:ln>
        </p:spPr>
      </p:pic>
      <p:pic>
        <p:nvPicPr>
          <p:cNvPr id="45058" name="Picture 2" descr="C:\Documents and Settings\KEP17452\Local Settings\Temporary Internet Files\Content.IE5\OCXK3SKI\MC900363168[1].wmf"/>
          <p:cNvPicPr>
            <a:picLocks noChangeAspect="1" noChangeArrowheads="1"/>
          </p:cNvPicPr>
          <p:nvPr/>
        </p:nvPicPr>
        <p:blipFill>
          <a:blip r:embed="rId4" cstate="print">
            <a:grayscl/>
          </a:blip>
          <a:srcRect/>
          <a:stretch>
            <a:fillRect/>
          </a:stretch>
        </p:blipFill>
        <p:spPr bwMode="auto">
          <a:xfrm rot="1019414">
            <a:off x="3402264" y="2372508"/>
            <a:ext cx="737012" cy="970183"/>
          </a:xfrm>
          <a:prstGeom prst="rect">
            <a:avLst/>
          </a:prstGeom>
          <a:noFill/>
        </p:spPr>
      </p:pic>
      <p:pic>
        <p:nvPicPr>
          <p:cNvPr id="6" name="Picture 2" descr="C:\Documents and Settings\KEP17452\Local Settings\Temporary Internet Files\Content.IE5\OCXK3SKI\MC900363168[1].wmf"/>
          <p:cNvPicPr>
            <a:picLocks noChangeAspect="1" noChangeArrowheads="1"/>
          </p:cNvPicPr>
          <p:nvPr/>
        </p:nvPicPr>
        <p:blipFill>
          <a:blip r:embed="rId4" cstate="print">
            <a:grayscl/>
          </a:blip>
          <a:srcRect/>
          <a:stretch>
            <a:fillRect/>
          </a:stretch>
        </p:blipFill>
        <p:spPr bwMode="auto">
          <a:xfrm rot="19909731">
            <a:off x="1883360" y="2451843"/>
            <a:ext cx="745141" cy="980884"/>
          </a:xfrm>
          <a:prstGeom prst="rect">
            <a:avLst/>
          </a:prstGeom>
          <a:noFill/>
        </p:spPr>
      </p:pic>
      <p:pic>
        <p:nvPicPr>
          <p:cNvPr id="7" name="Picture 2" descr="C:\Documents and Settings\KEP17452\Local Settings\Temporary Internet Files\Content.IE5\OCXK3SKI\MC900363168[1].wmf"/>
          <p:cNvPicPr>
            <a:picLocks noChangeAspect="1" noChangeArrowheads="1"/>
          </p:cNvPicPr>
          <p:nvPr/>
        </p:nvPicPr>
        <p:blipFill>
          <a:blip r:embed="rId4" cstate="print">
            <a:grayscl/>
          </a:blip>
          <a:srcRect/>
          <a:stretch>
            <a:fillRect/>
          </a:stretch>
        </p:blipFill>
        <p:spPr bwMode="auto">
          <a:xfrm rot="21329019">
            <a:off x="2628262" y="1856613"/>
            <a:ext cx="745141" cy="980884"/>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Many ranchers began looking for new </a:t>
            </a:r>
            <a:r>
              <a:rPr lang="en-US" b="1" dirty="0" smtClean="0"/>
              <a:t>markets </a:t>
            </a:r>
            <a:r>
              <a:rPr lang="en-US" dirty="0" smtClean="0"/>
              <a:t>for the cattle.</a:t>
            </a:r>
            <a:endParaRPr lang="en-US" dirty="0"/>
          </a:p>
        </p:txBody>
      </p:sp>
      <p:sp>
        <p:nvSpPr>
          <p:cNvPr id="4" name="Title 1"/>
          <p:cNvSpPr txBox="1">
            <a:spLocks/>
          </p:cNvSpPr>
          <p:nvPr/>
        </p:nvSpPr>
        <p:spPr>
          <a:xfrm>
            <a:off x="457200" y="5486400"/>
            <a:ext cx="8229600"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mj-lt"/>
                <a:ea typeface="+mj-ea"/>
                <a:cs typeface="+mj-cs"/>
              </a:rPr>
              <a:t>A </a:t>
            </a:r>
            <a:r>
              <a:rPr kumimoji="0" lang="en-US" sz="3200" b="1" i="0" u="none" strike="noStrike" kern="1200" cap="none" spc="0" normalizeH="0" baseline="0" noProof="0" dirty="0" smtClean="0">
                <a:ln>
                  <a:noFill/>
                </a:ln>
                <a:solidFill>
                  <a:schemeClr val="tx1"/>
                </a:solidFill>
                <a:effectLst/>
                <a:uLnTx/>
                <a:uFillTx/>
                <a:latin typeface="+mj-lt"/>
                <a:ea typeface="+mj-ea"/>
                <a:cs typeface="+mj-cs"/>
              </a:rPr>
              <a:t>market</a:t>
            </a:r>
            <a:r>
              <a:rPr kumimoji="0" lang="en-US" sz="3200" b="0" i="0" u="none" strike="noStrike" kern="1200" cap="none" spc="0" normalizeH="0" noProof="0" dirty="0" smtClean="0">
                <a:ln>
                  <a:noFill/>
                </a:ln>
                <a:solidFill>
                  <a:schemeClr val="tx1"/>
                </a:solidFill>
                <a:effectLst/>
                <a:uLnTx/>
                <a:uFillTx/>
                <a:latin typeface="+mj-lt"/>
                <a:ea typeface="+mj-ea"/>
                <a:cs typeface="+mj-cs"/>
              </a:rPr>
              <a:t> is a place where buyers and sellers exchange goods</a:t>
            </a:r>
            <a:r>
              <a:rPr lang="en-US" sz="3200" dirty="0" smtClean="0">
                <a:latin typeface="+mj-lt"/>
                <a:ea typeface="+mj-ea"/>
                <a:cs typeface="+mj-cs"/>
              </a:rPr>
              <a:t> or</a:t>
            </a:r>
            <a:r>
              <a:rPr kumimoji="0" lang="en-US" sz="3200" b="0" i="0" u="none" strike="noStrike" kern="1200" cap="none" spc="0" normalizeH="0" noProof="0" dirty="0" smtClean="0">
                <a:ln>
                  <a:noFill/>
                </a:ln>
                <a:solidFill>
                  <a:schemeClr val="tx1"/>
                </a:solidFill>
                <a:effectLst/>
                <a:uLnTx/>
                <a:uFillTx/>
                <a:latin typeface="+mj-lt"/>
                <a:ea typeface="+mj-ea"/>
                <a:cs typeface="+mj-cs"/>
              </a:rPr>
              <a:t> services.</a:t>
            </a:r>
            <a:endParaRPr kumimoji="0" lang="en-US" sz="3200" b="0" i="0" u="none" strike="noStrike" kern="1200" cap="none" spc="0" normalizeH="0" baseline="0" noProof="0" dirty="0">
              <a:ln>
                <a:noFill/>
              </a:ln>
              <a:solidFill>
                <a:schemeClr val="tx1"/>
              </a:solidFill>
              <a:effectLst/>
              <a:uLnTx/>
              <a:uFillTx/>
              <a:latin typeface="+mj-lt"/>
              <a:ea typeface="+mj-ea"/>
              <a:cs typeface="+mj-cs"/>
            </a:endParaRPr>
          </a:p>
        </p:txBody>
      </p:sp>
      <p:pic>
        <p:nvPicPr>
          <p:cNvPr id="48130" name="Picture 2" descr="C:\Documents and Settings\KEP17452\Local Settings\Temporary Internet Files\Content.IE5\HAQEP8T1\MC900326960[1].wmf"/>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1676400" y="1600200"/>
            <a:ext cx="5952441" cy="395736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019800"/>
          </a:xfrm>
        </p:spPr>
        <p:txBody>
          <a:bodyPr>
            <a:noAutofit/>
          </a:bodyPr>
          <a:lstStyle/>
          <a:p>
            <a:r>
              <a:rPr lang="en-US" sz="3400" dirty="0" smtClean="0"/>
              <a:t>Since it was difficult for people to raise cattle in other parts of the country, they had to get the cattle from ranchers in the Southwest.</a:t>
            </a:r>
            <a:br>
              <a:rPr lang="en-US" sz="3400" dirty="0" smtClean="0"/>
            </a:br>
            <a:r>
              <a:rPr lang="en-US" sz="3400" dirty="0" smtClean="0"/>
              <a:t/>
            </a:r>
            <a:br>
              <a:rPr lang="en-US" sz="3400" dirty="0" smtClean="0"/>
            </a:br>
            <a:r>
              <a:rPr lang="en-US" sz="3400" dirty="0" smtClean="0"/>
              <a:t/>
            </a:r>
            <a:br>
              <a:rPr lang="en-US" sz="3400" dirty="0" smtClean="0"/>
            </a:br>
            <a:r>
              <a:rPr lang="en-US" sz="3400" dirty="0" smtClean="0"/>
              <a:t/>
            </a:r>
            <a:br>
              <a:rPr lang="en-US" sz="3400" dirty="0" smtClean="0"/>
            </a:br>
            <a:r>
              <a:rPr lang="en-US" sz="3400" dirty="0" smtClean="0"/>
              <a:t/>
            </a:r>
            <a:br>
              <a:rPr lang="en-US" sz="3400" dirty="0" smtClean="0"/>
            </a:br>
            <a:r>
              <a:rPr lang="en-US" sz="3400" dirty="0" smtClean="0"/>
              <a:t/>
            </a:r>
            <a:br>
              <a:rPr lang="en-US" sz="3400" dirty="0" smtClean="0"/>
            </a:br>
            <a:r>
              <a:rPr lang="en-US" sz="3400" dirty="0" smtClean="0"/>
              <a:t/>
            </a:r>
            <a:br>
              <a:rPr lang="en-US" sz="3400" dirty="0" smtClean="0"/>
            </a:br>
            <a:r>
              <a:rPr lang="en-US" sz="3400" dirty="0" smtClean="0"/>
              <a:t> </a:t>
            </a:r>
            <a:br>
              <a:rPr lang="en-US" sz="3400" dirty="0" smtClean="0"/>
            </a:br>
            <a:r>
              <a:rPr lang="en-US" sz="3400" dirty="0" smtClean="0"/>
              <a:t>They were willing to pay a lot more for cattle—about $40 a head!</a:t>
            </a:r>
            <a:endParaRPr lang="en-US" sz="3400" dirty="0"/>
          </a:p>
        </p:txBody>
      </p:sp>
      <p:pic>
        <p:nvPicPr>
          <p:cNvPr id="49154" name="Picture 2" descr="C:\Documents and Settings\KEP17452\Local Settings\Temporary Internet Files\Content.IE5\8B3OEUJD\MC900439847[1].wmf"/>
          <p:cNvPicPr>
            <a:picLocks noChangeAspect="1" noChangeArrowheads="1"/>
          </p:cNvPicPr>
          <p:nvPr/>
        </p:nvPicPr>
        <p:blipFill>
          <a:blip r:embed="rId2" cstate="print">
            <a:duotone>
              <a:prstClr val="black"/>
              <a:srgbClr val="D9C3A5">
                <a:tint val="50000"/>
                <a:satMod val="180000"/>
              </a:srgbClr>
            </a:duotone>
          </a:blip>
          <a:srcRect/>
          <a:stretch>
            <a:fillRect/>
          </a:stretch>
        </p:blipFill>
        <p:spPr bwMode="auto">
          <a:xfrm>
            <a:off x="1981200" y="1981200"/>
            <a:ext cx="5270438" cy="3314233"/>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r>
              <a:rPr lang="en-US" sz="3600" dirty="0" smtClean="0"/>
              <a:t>This money was a big </a:t>
            </a:r>
            <a:r>
              <a:rPr lang="en-US" sz="3600" b="1" dirty="0" smtClean="0"/>
              <a:t>incentive</a:t>
            </a:r>
            <a:r>
              <a:rPr lang="en-US" sz="3600" dirty="0" smtClean="0"/>
              <a:t> for ranchers to take their cattle to other parts of the country.</a:t>
            </a:r>
            <a:endParaRPr lang="en-US" sz="3600" dirty="0"/>
          </a:p>
        </p:txBody>
      </p:sp>
      <p:sp>
        <p:nvSpPr>
          <p:cNvPr id="4" name="Title 1"/>
          <p:cNvSpPr txBox="1">
            <a:spLocks/>
          </p:cNvSpPr>
          <p:nvPr/>
        </p:nvSpPr>
        <p:spPr>
          <a:xfrm>
            <a:off x="4648200" y="2438400"/>
            <a:ext cx="4038600" cy="33528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tx1"/>
                </a:solidFill>
                <a:effectLst/>
                <a:uLnTx/>
                <a:uFillTx/>
                <a:latin typeface="+mj-lt"/>
                <a:ea typeface="+mj-ea"/>
                <a:cs typeface="+mj-cs"/>
              </a:rPr>
              <a:t>An incentive is a reward that motivates people to do something. </a:t>
            </a:r>
            <a:endParaRPr kumimoji="0" lang="en-US" sz="3600" b="0" i="0" u="none" strike="noStrike" kern="1200" cap="none" spc="0" normalizeH="0" baseline="0" noProof="0" dirty="0">
              <a:ln>
                <a:noFill/>
              </a:ln>
              <a:solidFill>
                <a:schemeClr val="tx1"/>
              </a:solidFill>
              <a:effectLst/>
              <a:uLnTx/>
              <a:uFillTx/>
              <a:latin typeface="+mj-lt"/>
              <a:ea typeface="+mj-ea"/>
              <a:cs typeface="+mj-cs"/>
            </a:endParaRPr>
          </a:p>
        </p:txBody>
      </p:sp>
      <p:pic>
        <p:nvPicPr>
          <p:cNvPr id="50177" name="Picture 1" descr="medium image"/>
          <p:cNvPicPr>
            <a:picLocks noChangeAspect="1" noChangeArrowheads="1"/>
          </p:cNvPicPr>
          <p:nvPr/>
        </p:nvPicPr>
        <p:blipFill>
          <a:blip r:embed="rId3" cstate="print"/>
          <a:srcRect/>
          <a:stretch>
            <a:fillRect/>
          </a:stretch>
        </p:blipFill>
        <p:spPr bwMode="auto">
          <a:xfrm>
            <a:off x="685800" y="1981200"/>
            <a:ext cx="3629914" cy="4552950"/>
          </a:xfrm>
          <a:prstGeom prst="rect">
            <a:avLst/>
          </a:prstGeom>
          <a:noFill/>
          <a:ln w="28575">
            <a:solidFill>
              <a:schemeClr val="tx1"/>
            </a:solid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Of course it wasn’t easy to move thousands of cattle across 3 or 4 states!</a:t>
            </a:r>
            <a:endParaRPr lang="en-US" sz="3600" dirty="0"/>
          </a:p>
        </p:txBody>
      </p:sp>
      <p:sp>
        <p:nvSpPr>
          <p:cNvPr id="4" name="Title 1"/>
          <p:cNvSpPr txBox="1">
            <a:spLocks/>
          </p:cNvSpPr>
          <p:nvPr/>
        </p:nvSpPr>
        <p:spPr>
          <a:xfrm>
            <a:off x="457200" y="5334000"/>
            <a:ext cx="8229600"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tx1"/>
                </a:solidFill>
                <a:effectLst/>
                <a:uLnTx/>
                <a:uFillTx/>
                <a:latin typeface="+mj-lt"/>
                <a:ea typeface="+mj-ea"/>
                <a:cs typeface="+mj-cs"/>
              </a:rPr>
              <a:t>Ranchers chose to send their cattle on cattle drives because they could make a lot of money selling them in other places. </a:t>
            </a:r>
            <a:endParaRPr kumimoji="0" lang="en-US" sz="3600" b="0" i="0" u="none" strike="noStrike" kern="1200" cap="none" spc="0" normalizeH="0" baseline="0" noProof="0" dirty="0">
              <a:ln>
                <a:noFill/>
              </a:ln>
              <a:solidFill>
                <a:schemeClr val="tx1"/>
              </a:solidFill>
              <a:effectLst/>
              <a:uLnTx/>
              <a:uFillTx/>
              <a:latin typeface="+mj-lt"/>
              <a:ea typeface="+mj-ea"/>
              <a:cs typeface="+mj-cs"/>
            </a:endParaRPr>
          </a:p>
        </p:txBody>
      </p:sp>
      <p:pic>
        <p:nvPicPr>
          <p:cNvPr id="52225" name="Picture 1" descr="medium image"/>
          <p:cNvPicPr>
            <a:picLocks noChangeAspect="1" noChangeArrowheads="1"/>
          </p:cNvPicPr>
          <p:nvPr/>
        </p:nvPicPr>
        <p:blipFill>
          <a:blip r:embed="rId3" cstate="print"/>
          <a:srcRect/>
          <a:stretch>
            <a:fillRect/>
          </a:stretch>
        </p:blipFill>
        <p:spPr bwMode="auto">
          <a:xfrm>
            <a:off x="2286000" y="1447800"/>
            <a:ext cx="4457699" cy="3655313"/>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RespondQuestion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iRespondGraph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TotalTime>
  <Words>902</Words>
  <Application>Microsoft Office PowerPoint</Application>
  <PresentationFormat>On-screen Show (4:3)</PresentationFormat>
  <Paragraphs>44</Paragraphs>
  <Slides>10</Slides>
  <Notes>6</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10</vt:i4>
      </vt:variant>
    </vt:vector>
  </HeadingPairs>
  <TitlesOfParts>
    <vt:vector size="15" baseType="lpstr">
      <vt:lpstr>Arial</vt:lpstr>
      <vt:lpstr>Calibri</vt:lpstr>
      <vt:lpstr>Office Theme</vt:lpstr>
      <vt:lpstr>iRespondQuestionMaster</vt:lpstr>
      <vt:lpstr>iRespondGraphMaster</vt:lpstr>
      <vt:lpstr>The Economics of Cattle Trails</vt:lpstr>
      <vt:lpstr>The land and climate in Texas were perfect for raising cattle!</vt:lpstr>
      <vt:lpstr>Since it was easy to raise cattle in Texas, ranchers raised lots and lots of them.</vt:lpstr>
      <vt:lpstr>Take a look at the double line graph found on page 239 in your Social Studies book.</vt:lpstr>
      <vt:lpstr>When the supply of cattle was very high, the price of the cattle was low.  What might ranchers decide to do in this situation?</vt:lpstr>
      <vt:lpstr>Many ranchers began looking for new markets for the cattle.</vt:lpstr>
      <vt:lpstr>Since it was difficult for people to raise cattle in other parts of the country, they had to get the cattle from ranchers in the Southwest.         They were willing to pay a lot more for cattle—about $40 a head!</vt:lpstr>
      <vt:lpstr>This money was a big incentive for ranchers to take their cattle to other parts of the country.</vt:lpstr>
      <vt:lpstr>Of course it wasn’t easy to move thousands of cattle across 3 or 4 states!</vt:lpstr>
      <vt:lpstr>Choose one of the tasks below to demonstrate your understanding of the economics of cattle trails.</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install</dc:creator>
  <cp:lastModifiedBy>Contessa Wnek</cp:lastModifiedBy>
  <cp:revision>49</cp:revision>
  <dcterms:created xsi:type="dcterms:W3CDTF">2011-06-06T18:15:25Z</dcterms:created>
  <dcterms:modified xsi:type="dcterms:W3CDTF">2015-10-21T22:12:36Z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ies>
</file>